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68" r:id="rId3"/>
    <p:sldId id="270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8" r:id="rId15"/>
    <p:sldId id="258" r:id="rId16"/>
    <p:sldId id="284" r:id="rId17"/>
    <p:sldId id="286" r:id="rId18"/>
    <p:sldId id="260" r:id="rId19"/>
    <p:sldId id="287" r:id="rId20"/>
    <p:sldId id="265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CC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2C685A-3CB9-4BDF-A120-4F97928E8743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8E6CA-CB73-4BF9-B15C-E0BFA4157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A92946-9412-42CF-AF09-170B0B1F7940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Попробуем проанализировать результаты исследований, проведенные нашими коллегами. Кто проводил исследование? Какие классы называют контрольными? Что мы видим в результате исследований? Какой напрашивается вывод?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(вместо) Исследование специалистов Психологического института РАО показало, что во всех классах, в которых учителя используют технологии Образовательной системы «Школа 2100» и принцип минимакса, наблюдается достоверный и устойчивый эффект развития школьников, высокая мотивированность учеников и комфортные условия их обучения. Это резко контрастирует с ситуацией в традиционных классах.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69DB-B03D-4FCF-A2D6-4986B750BD4C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A8B0-4A18-49A6-8571-81C389523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4FFD-7A07-4799-9E13-AF49584C82C6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8EB4-189B-4791-ACCA-46ED32108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E9A0-4BC2-411A-AB29-3D8795A2971F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65D6-4E9D-4089-9052-3FC1B0595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73D7-003E-4D9C-9F37-D21D882EF79A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812E-82A2-43E8-9CD6-EBEAD81DC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D277-5199-488E-AE76-C66C074B8B6D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8A68-C1D9-4491-97EE-C49ED16CB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4CF4-CE20-4C4F-8F0E-33EDBDA68EAE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5EFE-A044-48B0-89D1-F9F795302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3670-DE8C-4897-97A3-441BA316D315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B8A6-E3B5-40A2-85C4-A1324A1E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60F9-9F0F-4EE0-BDD5-21F0C72E691B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2EFA-22FC-46AC-AD2D-259D61662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5C67-F3A7-458B-BEF0-1C9AD6076560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6946-AC7D-4FB7-85EC-ADD8CE04F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7C26-17D1-4BE4-8311-A56430D2FECE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CDB4-9115-45FD-B829-9F10F80C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053B-5436-4F44-93CA-B35F3637B1A4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DD97-25BC-405D-AF15-D4A4C8C5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6FA9A-0693-4497-ABE4-7F10CAD3B509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C7D53-D9BA-4AEC-B820-CFC3D1A4B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</a:t>
            </a:r>
            <a:b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5732463"/>
            <a:ext cx="7993063" cy="720725"/>
          </a:xfrm>
        </p:spPr>
        <p:txBody>
          <a:bodyPr/>
          <a:lstStyle/>
          <a:p>
            <a:pPr algn="r"/>
            <a:r>
              <a:rPr lang="ru-RU" sz="1600" b="1" smtClean="0">
                <a:solidFill>
                  <a:srgbClr val="00B050"/>
                </a:solidFill>
              </a:rPr>
              <a:t>Ахметшина Венера Нуреевна, </a:t>
            </a:r>
          </a:p>
          <a:p>
            <a:pPr algn="r"/>
            <a:r>
              <a:rPr lang="ru-RU" sz="1600" b="1" smtClean="0">
                <a:solidFill>
                  <a:srgbClr val="00B050"/>
                </a:solidFill>
              </a:rPr>
              <a:t>заместитель директора по ВР </a:t>
            </a:r>
          </a:p>
          <a:p>
            <a:pPr algn="r"/>
            <a:r>
              <a:rPr lang="ru-RU" sz="1600" b="1" smtClean="0">
                <a:solidFill>
                  <a:srgbClr val="00B050"/>
                </a:solidFill>
              </a:rPr>
              <a:t>МБОУ «Школа №156» Советского района г.Казани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132856"/>
            <a:ext cx="1844605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16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1844824"/>
            <a:ext cx="2752358" cy="2136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42976" y="260648"/>
            <a:ext cx="7072362" cy="13234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4000" b="1" i="1" u="sng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«Быстрее, выше, сильнее…»</a:t>
            </a:r>
            <a:endParaRPr lang="ru-RU" sz="4000" dirty="0"/>
          </a:p>
        </p:txBody>
      </p:sp>
      <p:pic>
        <p:nvPicPr>
          <p:cNvPr id="3" name="Рисунок 2" descr="SDC116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256" y="620688"/>
            <a:ext cx="2976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DC116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21176">
            <a:off x="5004048" y="3861048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16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268563">
            <a:off x="445137" y="381204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Элона\Desktop\2013 весна лето лагерь\100_2032.JPG"/>
          <p:cNvPicPr>
            <a:picLocks noChangeAspect="1" noChangeArrowheads="1"/>
          </p:cNvPicPr>
          <p:nvPr/>
        </p:nvPicPr>
        <p:blipFill>
          <a:blip r:embed="rId2" cstate="print"/>
          <a:srcRect l="12499" t="21250" r="5937"/>
          <a:stretch>
            <a:fillRect/>
          </a:stretch>
        </p:blipFill>
        <p:spPr bwMode="auto">
          <a:xfrm>
            <a:off x="4279444" y="285728"/>
            <a:ext cx="45380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C:\Users\Элона\Desktop\2013 весна лето лагерь\100_2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14686"/>
            <a:ext cx="435771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C:\Users\Элона\Desktop\2013 весна лето лагерь\100_2066.JPG"/>
          <p:cNvPicPr>
            <a:picLocks noChangeAspect="1" noChangeArrowheads="1"/>
          </p:cNvPicPr>
          <p:nvPr/>
        </p:nvPicPr>
        <p:blipFill>
          <a:blip r:embed="rId4" cstate="email"/>
          <a:srcRect r="-780"/>
          <a:stretch>
            <a:fillRect/>
          </a:stretch>
        </p:blipFill>
        <p:spPr bwMode="auto">
          <a:xfrm>
            <a:off x="642910" y="428604"/>
            <a:ext cx="342290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5" name="Picture 9" descr="C:\Users\Элона\Desktop\2013 весна лето лагерь\100_2070.JPG"/>
          <p:cNvPicPr>
            <a:picLocks noChangeAspect="1" noChangeArrowheads="1"/>
          </p:cNvPicPr>
          <p:nvPr/>
        </p:nvPicPr>
        <p:blipFill>
          <a:blip r:embed="rId5" cstate="print"/>
          <a:srcRect l="20000" t="23750" b="11250"/>
          <a:stretch>
            <a:fillRect/>
          </a:stretch>
        </p:blipFill>
        <p:spPr bwMode="auto">
          <a:xfrm>
            <a:off x="4929190" y="3571876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Элона\Desktop\2013 весна лето лагерь\100_20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08006" y="285728"/>
            <a:ext cx="45380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Users\Элона\Desktop\2013 весна лето лагерь\100_207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3571876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13315" name="Рисунок 2" descr="SDC101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SDC101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716338"/>
            <a:ext cx="33242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SDC101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SDC1014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620713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" descr="SDC1013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525" y="547688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5" descr="SDC1014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71475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6" descr="SDC1014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0" y="619125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SDC101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60350"/>
            <a:ext cx="361156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 descr="SDC101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2131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SDC101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42497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обучающихся – 91,4%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Секция Карате – 11 %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 секции баскетбола – 36%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5364" name="Рисунок 3" descr="карат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26035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PIC_05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997200"/>
            <a:ext cx="32956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987675" y="357188"/>
            <a:ext cx="5400675" cy="30003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Хуриев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Анатолий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Халидович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учитель физкультуры МБОУ «Школа № 156»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75" y="4005263"/>
            <a:ext cx="7972425" cy="2209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6388" name="Рисунок 6" descr="E:\школа 156\учителя 2010\Хуриев А Х  физ-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549275"/>
            <a:ext cx="24304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3350"/>
            <a:ext cx="9144000" cy="63706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85800" algn="l"/>
              </a:tabLst>
              <a:defRPr/>
            </a:pPr>
            <a:endParaRPr lang="ru-RU" b="1" dirty="0">
              <a:solidFill>
                <a:srgbClr val="FF00FF"/>
              </a:solidFill>
            </a:endParaRPr>
          </a:p>
          <a:p>
            <a:pPr>
              <a:tabLst>
                <a:tab pos="685800" algn="l"/>
              </a:tabLst>
              <a:defRPr/>
            </a:pPr>
            <a:endParaRPr lang="ru-RU" b="1" dirty="0">
              <a:solidFill>
                <a:srgbClr val="FF00FF"/>
              </a:solidFill>
            </a:endParaRPr>
          </a:p>
          <a:p>
            <a:pPr algn="ctr">
              <a:tabLst>
                <a:tab pos="685800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высшее (КГПИ, 1977год)</a:t>
            </a:r>
          </a:p>
          <a:p>
            <a:pPr algn="ctr">
              <a:tabLst>
                <a:tab pos="685800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tabLst>
                <a:tab pos="685800" algn="l"/>
              </a:tabLs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85800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категория, </a:t>
            </a:r>
          </a:p>
          <a:p>
            <a:pPr algn="ctr">
              <a:tabLst>
                <a:tab pos="685800" algn="l"/>
              </a:tabLs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85800" algn="l"/>
              </a:tabLs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85800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36 лет</a:t>
            </a:r>
          </a:p>
          <a:p>
            <a:pPr algn="ctr">
              <a:tabLst>
                <a:tab pos="685800" algn="l"/>
              </a:tabLs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85800" algn="l"/>
              </a:tabLs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85800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в МБОУ «Школа № 156» - 15 лет</a:t>
            </a:r>
          </a:p>
          <a:p>
            <a:pPr algn="ctr">
              <a:tabLst>
                <a:tab pos="685800" algn="l"/>
              </a:tabLs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85800" algn="l"/>
              </a:tabLs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85800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системе ДО: секция баскетбола</a:t>
            </a:r>
          </a:p>
          <a:p>
            <a:pPr>
              <a:tabLst>
                <a:tab pos="685800" algn="l"/>
              </a:tabLst>
              <a:defRPr/>
            </a:pPr>
            <a:endParaRPr lang="ru-RU" sz="1600" b="1" dirty="0"/>
          </a:p>
          <a:p>
            <a:pPr>
              <a:tabLst>
                <a:tab pos="685800" algn="l"/>
              </a:tabLst>
              <a:defRPr/>
            </a:pPr>
            <a:r>
              <a:rPr lang="ru-RU" sz="1600" b="1" dirty="0"/>
              <a:t>  </a:t>
            </a:r>
          </a:p>
          <a:p>
            <a:pPr>
              <a:tabLst>
                <a:tab pos="685800" algn="l"/>
              </a:tabLst>
              <a:defRPr/>
            </a:pPr>
            <a:endParaRPr lang="ru-RU" sz="1600" b="1" dirty="0"/>
          </a:p>
          <a:p>
            <a:pPr>
              <a:tabLst>
                <a:tab pos="685800" algn="l"/>
              </a:tabLst>
              <a:defRPr/>
            </a:pPr>
            <a:endParaRPr lang="ru-RU" sz="1600" b="1" dirty="0"/>
          </a:p>
          <a:p>
            <a:pPr>
              <a:tabLst>
                <a:tab pos="685800" algn="l"/>
              </a:tabLst>
              <a:defRPr/>
            </a:pPr>
            <a:endParaRPr lang="ru-RU" sz="1600" b="1" dirty="0"/>
          </a:p>
          <a:p>
            <a:pPr>
              <a:tabLst>
                <a:tab pos="685800" algn="l"/>
              </a:tabLst>
              <a:defRPr/>
            </a:pPr>
            <a:endParaRPr lang="ru-RU" sz="1600" b="1" dirty="0"/>
          </a:p>
          <a:p>
            <a:pPr>
              <a:tabLst>
                <a:tab pos="685800" algn="l"/>
              </a:tabLst>
              <a:defRPr/>
            </a:pP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8431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ДОСТИЖЕНИЯ УЧИТЕЛЯ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9144000" cy="53736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b="1" dirty="0" smtClean="0"/>
              <a:t>Награды и звания:</a:t>
            </a:r>
          </a:p>
          <a:p>
            <a:pPr>
              <a:defRPr/>
            </a:pPr>
            <a:r>
              <a:rPr lang="ru-RU" sz="1600" b="1" dirty="0" smtClean="0"/>
              <a:t> </a:t>
            </a:r>
            <a:r>
              <a:rPr lang="ru-RU" sz="1600" b="1" i="1" dirty="0" smtClean="0"/>
              <a:t>Нагрудный знак "Почетный работник общего образования Российской Федерации", 2003 год.</a:t>
            </a:r>
            <a:endParaRPr lang="ru-RU" sz="1600" b="1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0" b="1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b="1" dirty="0" smtClean="0"/>
              <a:t>1.    </a:t>
            </a:r>
            <a:r>
              <a:rPr lang="ru-RU" sz="1600" b="1" dirty="0" smtClean="0"/>
              <a:t>Грамота заместителя Главы администрации Советского р-на (2010 г.)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2.    Грамоты депутата  Государственного Совета РТ (ежегодно с 2001)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3.    Благодарственное письмо Главы администрации Советского р-на (май, 2012г.)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4.    Диплом комитета физической культуры и спорта ИК МО г. Казани (2013 г.)</a:t>
            </a:r>
          </a:p>
        </p:txBody>
      </p:sp>
      <p:pic>
        <p:nvPicPr>
          <p:cNvPr id="18436" name="Picture 6" descr="PC-20G_23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3937000"/>
            <a:ext cx="2108200" cy="292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71625" y="500063"/>
            <a:ext cx="6143625" cy="2214562"/>
          </a:xfrm>
        </p:spPr>
        <p:txBody>
          <a:bodyPr/>
          <a:lstStyle/>
          <a:p>
            <a:pPr algn="l" eaLnBrk="1" hangingPunct="1"/>
            <a: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  <a:t>ДОСТИЖЕНИЯ </a:t>
            </a:r>
            <a: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5400" b="1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9459" name="Рисунок 6" descr="IMG_06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25538"/>
            <a:ext cx="21939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 descr="IMG_06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33375"/>
            <a:ext cx="21399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IMG_06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9088" y="386080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0" descr="IMG_063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103688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1" descr="IMG_062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268413"/>
            <a:ext cx="187007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1268413"/>
            <a:ext cx="3113087" cy="4149725"/>
          </a:xfrm>
          <a:solidFill>
            <a:schemeClr val="bg2">
              <a:lumMod val="90000"/>
            </a:schemeClr>
          </a:solidFill>
        </p:spPr>
      </p:pic>
      <p:pic>
        <p:nvPicPr>
          <p:cNvPr id="20484" name="Рисунок 4" descr="IMG_06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89138"/>
            <a:ext cx="34925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 «Забота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силы».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                                                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В.А.Сухомлинский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4603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Кубок депутата Государственного Совета РТ Абдуллина К.Ф.</a:t>
            </a:r>
          </a:p>
        </p:txBody>
      </p:sp>
      <p:pic>
        <p:nvPicPr>
          <p:cNvPr id="21507" name="Picture 2" descr="F:\Ан Хал\PIC_05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3500437" cy="2435225"/>
          </a:xfrm>
          <a:noFill/>
        </p:spPr>
      </p:pic>
      <p:pic>
        <p:nvPicPr>
          <p:cNvPr id="21508" name="Picture 3" descr="F:\Ан Хал\PIC_0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064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F:\Ан Хал\PIC_05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149725"/>
            <a:ext cx="41703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F:\Ан Хал\PIC_05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365625"/>
            <a:ext cx="3571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правонарушений.</a:t>
            </a:r>
          </a:p>
          <a:p>
            <a:pPr algn="ctr">
              <a:buFont typeface="Arial" charset="0"/>
              <a:buNone/>
              <a:defRPr/>
            </a:pP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350" y="2205038"/>
          <a:ext cx="6864350" cy="2022475"/>
        </p:xfrm>
        <a:graphic>
          <a:graphicData uri="http://schemas.openxmlformats.org/drawingml/2006/table">
            <a:tbl>
              <a:tblPr/>
              <a:tblGrid>
                <a:gridCol w="2305050"/>
                <a:gridCol w="1150938"/>
                <a:gridCol w="1225550"/>
                <a:gridCol w="1079500"/>
                <a:gridCol w="1103312"/>
              </a:tblGrid>
              <a:tr h="371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6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Совершенных правонарушений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6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Совершенные преступления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6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Задержаны за распитие спиртных напитков, пива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Доставлены в ОП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686800" cy="215900"/>
          </a:xfrm>
        </p:spPr>
        <p:txBody>
          <a:bodyPr/>
          <a:lstStyle/>
          <a:p>
            <a:pPr eaLnBrk="1" hangingPunct="1"/>
            <a:endParaRPr lang="ru-RU" sz="3600" b="1" i="1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у обучающихся навыков здорового образа жизни «Пятилетка здоровья»</a:t>
            </a:r>
          </a:p>
          <a:p>
            <a:pPr>
              <a:buFont typeface="Arial" charset="0"/>
              <a:buNone/>
              <a:defRPr/>
            </a:pPr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1.Республиканская программа «Образование и здоровье школьников»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2.Конвенция ООН о Правах Ребенка;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3.Конституция Российской Федерации;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Закон Российской Федерации «Об образовании»;</a:t>
            </a:r>
          </a:p>
          <a:p>
            <a:pPr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Динамика заболеваний учащихся</a:t>
            </a:r>
          </a:p>
          <a:p>
            <a:pPr algn="ctr">
              <a:buFont typeface="Arial" charset="0"/>
              <a:buNone/>
              <a:defRPr/>
            </a:pP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8888" y="692150"/>
          <a:ext cx="6096000" cy="5678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latin typeface="Times New Roman"/>
                          <a:ea typeface="Calibri"/>
                          <a:cs typeface="Times New Roman"/>
                        </a:rPr>
                        <a:t>Характер</a:t>
                      </a:r>
                      <a:r>
                        <a:rPr lang="en-US" sz="1200" b="1" i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0" dirty="0" err="1">
                          <a:latin typeface="Times New Roman"/>
                          <a:ea typeface="Calibri"/>
                          <a:cs typeface="Times New Roman"/>
                        </a:rPr>
                        <a:t>заболевания</a:t>
                      </a: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2010-2011 </a:t>
                      </a: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 2011-2012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2012-2013 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Кол-во учащихся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403(100%)</a:t>
                      </a: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460(100%)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459(100%)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488(100%)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ОРВИ, ОРЗ, грипп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348(86%)</a:t>
                      </a: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363(78%)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342 (74%)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Нарушение опорно-двигательного аппарата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8(1.9%)</a:t>
                      </a: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9 (1.9%)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7 (1.5%)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Заболевание зрения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,2%)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(1%)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 (0.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Вегетососудистая дистония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7(1,7%)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7(1.52%)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4(0.87%)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Нарушение желудочно - кишечного тракта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13 (3.2%)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27(5.8%)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20(4.3%)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6(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.3%)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ЛОР заболевании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.2%)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.6%)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 11(2.3%)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Заболевания почек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8 (1.9%)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4 (0.8%)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4 (0.87%)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2(0.4%)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/>
                          <a:ea typeface="Calibri"/>
                          <a:cs typeface="Times New Roman"/>
                        </a:rPr>
                        <a:t>Заболевание нервной системы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6(1.4%)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ru-RU" sz="1200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2(0.4%)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latin typeface="Times New Roman"/>
                          <a:ea typeface="Calibri"/>
                          <a:cs typeface="Times New Roman"/>
                        </a:rPr>
                        <a:t>Прочие</a:t>
                      </a:r>
                      <a:r>
                        <a:rPr lang="en-US" sz="1200" b="1" i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0" dirty="0" err="1">
                          <a:latin typeface="Times New Roman"/>
                          <a:ea typeface="Calibri"/>
                          <a:cs typeface="Times New Roman"/>
                        </a:rPr>
                        <a:t>заболевания</a:t>
                      </a: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31(7.7%)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32 (6.9%)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/>
                          <a:ea typeface="Calibri"/>
                          <a:cs typeface="Times New Roman"/>
                        </a:rPr>
                        <a:t>16(3.4%)</a:t>
                      </a: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здоровья детей</a:t>
            </a:r>
          </a:p>
          <a:p>
            <a:pPr algn="ctr">
              <a:buFont typeface="Arial" charset="0"/>
              <a:buNone/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250" y="2060575"/>
          <a:ext cx="60960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2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Группа здоровья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latin typeface="Times New Roman"/>
                          <a:ea typeface="Calibri"/>
                          <a:cs typeface="Times New Roman"/>
                        </a:rPr>
                        <a:t>2010-2011 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0" dirty="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latin typeface="Times New Roman"/>
                          <a:ea typeface="Calibri"/>
                          <a:cs typeface="Times New Roman"/>
                        </a:rPr>
                        <a:t>2012-2013 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группа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23%</a:t>
                      </a:r>
                      <a:endParaRPr lang="ru-RU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группа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68%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71%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75%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74%</a:t>
                      </a:r>
                      <a:endParaRPr lang="ru-RU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 группа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2%</a:t>
                      </a:r>
                      <a:endParaRPr lang="ru-RU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группа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3%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1%</a:t>
                      </a:r>
                      <a:endParaRPr lang="ru-RU" sz="1800" dirty="0"/>
                    </a:p>
                  </a:txBody>
                  <a:tcPr marT="45734" marB="45734"/>
                </a:tc>
              </a:tr>
            </a:tbl>
          </a:graphicData>
        </a:graphic>
      </p:graphicFrame>
      <p:pic>
        <p:nvPicPr>
          <p:cNvPr id="6186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797425"/>
            <a:ext cx="1241425" cy="147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 descr="D:\СЕКРЕТАРЬ - ЕЛЕНА\ФОТО выпускных классов\ФОТО из жизни школы\соревнования А ну-ка парни\IMG_1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71938"/>
            <a:ext cx="38576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071813" y="285750"/>
            <a:ext cx="5614987" cy="9286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Monotype Corsiva" pitchFamily="66" charset="0"/>
              </a:rPr>
              <a:t>2 спортивных зала  </a:t>
            </a:r>
            <a:br>
              <a:rPr lang="ru-RU" sz="240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smtClean="0">
                <a:solidFill>
                  <a:srgbClr val="0000FF"/>
                </a:solidFill>
                <a:latin typeface="Monotype Corsiva" pitchFamily="66" charset="0"/>
              </a:rPr>
              <a:t>площадью 153,3  кв.м и 269,7 кв.м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55650" y="4264025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55650" y="484028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755650" y="532288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55650" y="5683250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27088" y="601503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827088" y="54133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71550" y="1484313"/>
            <a:ext cx="7129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pic>
        <p:nvPicPr>
          <p:cNvPr id="11" name="Рисунок 10" descr="D:\СЕКРЕТАРЬ - ЕЛЕНА\ФОТО выпускных классов\ФОТО из жизни школы\соревнования А ну-ка парни\IMG_16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2801">
            <a:off x="528433" y="415767"/>
            <a:ext cx="2414541" cy="30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Рисунок 11" descr="C:\Documents and Settings\Администратор\Рабочий стол\Фото\7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6673">
            <a:off x="5777408" y="1553986"/>
            <a:ext cx="3112127" cy="23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Рисунок 12" descr="спортзал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286148" cy="25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82" name="Рисунок 13" descr="P101034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1844675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428625"/>
            <a:ext cx="8210550" cy="1428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  <a:latin typeface="Monotype Corsiva" pitchFamily="66" charset="0"/>
              </a:rPr>
              <a:t>В школе традиционно проводятся общешкольные соревнования по игровым видам спорта, товарищеские встречи с командами других школ Советского района. Спортивные команды успешно представляли нашу школу в соревнованиях республиканского уровня «Лыжня России», «Кросс наций»</a:t>
            </a:r>
          </a:p>
        </p:txBody>
      </p:sp>
      <p:pic>
        <p:nvPicPr>
          <p:cNvPr id="9" name="Рисунок 8" descr="D:\СЕКРЕТАРЬ - ЕЛЕНА\ФОТО выпускных классов\ФОТО из жизни школы\масленица 17 март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714488"/>
            <a:ext cx="3365222" cy="2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C:\Documents and Settings\Администратор\Рабочий стол\ШКОЛА 156-лыжня россии-20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071942"/>
            <a:ext cx="3500462" cy="22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0" descr="https://edu.tatar.ru/upload/news/277194.jpg?rand=156965476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0504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C:\Users\Элона\Desktop\2013 весна лето лагерь\100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66"/>
            <a:ext cx="2857493" cy="21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1746">
            <a:off x="-14431" y="36987"/>
            <a:ext cx="5256343" cy="2437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u="sng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Антинаркотическая акция </a:t>
            </a:r>
          </a:p>
        </p:txBody>
      </p:sp>
      <p:pic>
        <p:nvPicPr>
          <p:cNvPr id="22537" name="Picture 9" descr="C:\Users\Элона\Desktop\2013 весна лето лагерь\100_2017.JPG"/>
          <p:cNvPicPr>
            <a:picLocks noChangeAspect="1" noChangeArrowheads="1"/>
          </p:cNvPicPr>
          <p:nvPr/>
        </p:nvPicPr>
        <p:blipFill>
          <a:blip r:embed="rId4" cstate="print"/>
          <a:srcRect t="12500" r="18125" b="8750"/>
          <a:stretch>
            <a:fillRect/>
          </a:stretch>
        </p:blipFill>
        <p:spPr bwMode="auto">
          <a:xfrm>
            <a:off x="285720" y="3429000"/>
            <a:ext cx="445635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C:\Users\Элона\Desktop\2013 весна лето лагерь\100_2030.JPG"/>
          <p:cNvPicPr>
            <a:picLocks noChangeAspect="1" noChangeArrowheads="1"/>
          </p:cNvPicPr>
          <p:nvPr/>
        </p:nvPicPr>
        <p:blipFill>
          <a:blip r:embed="rId5" cstate="print"/>
          <a:srcRect l="26562" t="31250" r="28437"/>
          <a:stretch>
            <a:fillRect/>
          </a:stretch>
        </p:blipFill>
        <p:spPr bwMode="auto">
          <a:xfrm>
            <a:off x="5500694" y="2714620"/>
            <a:ext cx="3429024" cy="392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P9280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29400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P92800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88913"/>
            <a:ext cx="3898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 descr="P92800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357563"/>
            <a:ext cx="399573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23850" y="981075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Турслет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333</TotalTime>
  <Words>630</Words>
  <Application>Microsoft Office PowerPoint</Application>
  <PresentationFormat>Экран (4:3)</PresentationFormat>
  <Paragraphs>174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Monotype Corsiva</vt:lpstr>
      <vt:lpstr>Wingdings</vt:lpstr>
      <vt:lpstr>Тема Office</vt:lpstr>
      <vt:lpstr>Формирование навыков  ЗОЖ</vt:lpstr>
      <vt:lpstr> «Забота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силы».                                                                                         В.А.Сухомлинский</vt:lpstr>
      <vt:lpstr>Слайд 3</vt:lpstr>
      <vt:lpstr>Слайд 4</vt:lpstr>
      <vt:lpstr>Слайд 5</vt:lpstr>
      <vt:lpstr>2 спортивных зала   площадью 153,3  кв.м и 269,7 кв.м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Дополнительное образование Охват обучающихся – 91,4%</vt:lpstr>
      <vt:lpstr>Хуриев  Анатолий Халидович  учитель физкультуры МБОУ «Школа № 156»</vt:lpstr>
      <vt:lpstr>Слайд 16</vt:lpstr>
      <vt:lpstr>ДОСТИЖЕНИЯ УЧИТЕЛЯ</vt:lpstr>
      <vt:lpstr>ДОСТИЖЕНИЯ   </vt:lpstr>
      <vt:lpstr>Достижения</vt:lpstr>
      <vt:lpstr>Кубок депутата Государственного Совета РТ Абдуллина К.Ф.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</dc:creator>
  <cp:lastModifiedBy>iMac101</cp:lastModifiedBy>
  <cp:revision>40</cp:revision>
  <dcterms:created xsi:type="dcterms:W3CDTF">2014-11-20T07:18:02Z</dcterms:created>
  <dcterms:modified xsi:type="dcterms:W3CDTF">2014-11-27T13:53:00Z</dcterms:modified>
</cp:coreProperties>
</file>